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E8068E9-F817-42A2-8A3F-D41890F60F5D}" type="datetimeFigureOut">
              <a:rPr lang="en-US" smtClean="0"/>
              <a:t>5/28/2017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6414A8-1D98-4397-8574-6B58F0631F1A}"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1638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8068E9-F817-42A2-8A3F-D41890F60F5D}" type="datetimeFigureOut">
              <a:rPr lang="en-US" smtClean="0"/>
              <a:t>5/28/2017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6414A8-1D98-4397-8574-6B58F0631F1A}" type="slidenum">
              <a:rPr lang="en-US" smtClean="0"/>
              <a:t>‹#›</a:t>
            </a:fld>
            <a:endParaRPr lang="en-US"/>
          </a:p>
        </p:txBody>
      </p:sp>
    </p:spTree>
    <p:extLst>
      <p:ext uri="{BB962C8B-B14F-4D97-AF65-F5344CB8AC3E}">
        <p14:creationId xmlns:p14="http://schemas.microsoft.com/office/powerpoint/2010/main" val="1925871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8068E9-F817-42A2-8A3F-D41890F60F5D}" type="datetimeFigureOut">
              <a:rPr lang="en-US" smtClean="0"/>
              <a:t>5/28/2017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6414A8-1D98-4397-8574-6B58F0631F1A}" type="slidenum">
              <a:rPr lang="en-US" smtClean="0"/>
              <a:t>‹#›</a:t>
            </a:fld>
            <a:endParaRPr lang="en-US"/>
          </a:p>
        </p:txBody>
      </p:sp>
    </p:spTree>
    <p:extLst>
      <p:ext uri="{BB962C8B-B14F-4D97-AF65-F5344CB8AC3E}">
        <p14:creationId xmlns:p14="http://schemas.microsoft.com/office/powerpoint/2010/main" val="3677302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8068E9-F817-42A2-8A3F-D41890F60F5D}" type="datetimeFigureOut">
              <a:rPr lang="en-US" smtClean="0"/>
              <a:t>5/28/2017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6414A8-1D98-4397-8574-6B58F0631F1A}" type="slidenum">
              <a:rPr lang="en-US" smtClean="0"/>
              <a:t>‹#›</a:t>
            </a:fld>
            <a:endParaRPr lang="en-US"/>
          </a:p>
        </p:txBody>
      </p:sp>
    </p:spTree>
    <p:extLst>
      <p:ext uri="{BB962C8B-B14F-4D97-AF65-F5344CB8AC3E}">
        <p14:creationId xmlns:p14="http://schemas.microsoft.com/office/powerpoint/2010/main" val="8678898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E8068E9-F817-42A2-8A3F-D41890F60F5D}" type="datetimeFigureOut">
              <a:rPr lang="en-US" smtClean="0"/>
              <a:t>5/28/2017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6414A8-1D98-4397-8574-6B58F0631F1A}"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9362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E8068E9-F817-42A2-8A3F-D41890F60F5D}" type="datetimeFigureOut">
              <a:rPr lang="en-US" smtClean="0"/>
              <a:t>5/28/2017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6414A8-1D98-4397-8574-6B58F0631F1A}" type="slidenum">
              <a:rPr lang="en-US" smtClean="0"/>
              <a:t>‹#›</a:t>
            </a:fld>
            <a:endParaRPr lang="en-US"/>
          </a:p>
        </p:txBody>
      </p:sp>
    </p:spTree>
    <p:extLst>
      <p:ext uri="{BB962C8B-B14F-4D97-AF65-F5344CB8AC3E}">
        <p14:creationId xmlns:p14="http://schemas.microsoft.com/office/powerpoint/2010/main" val="25870957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E8068E9-F817-42A2-8A3F-D41890F60F5D}" type="datetimeFigureOut">
              <a:rPr lang="en-US" smtClean="0"/>
              <a:t>5/28/2017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6414A8-1D98-4397-8574-6B58F0631F1A}" type="slidenum">
              <a:rPr lang="en-US" smtClean="0"/>
              <a:t>‹#›</a:t>
            </a:fld>
            <a:endParaRPr lang="en-US"/>
          </a:p>
        </p:txBody>
      </p:sp>
    </p:spTree>
    <p:extLst>
      <p:ext uri="{BB962C8B-B14F-4D97-AF65-F5344CB8AC3E}">
        <p14:creationId xmlns:p14="http://schemas.microsoft.com/office/powerpoint/2010/main" val="36475761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E8068E9-F817-42A2-8A3F-D41890F60F5D}" type="datetimeFigureOut">
              <a:rPr lang="en-US" smtClean="0"/>
              <a:t>5/28/2017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6414A8-1D98-4397-8574-6B58F0631F1A}" type="slidenum">
              <a:rPr lang="en-US" smtClean="0"/>
              <a:t>‹#›</a:t>
            </a:fld>
            <a:endParaRPr lang="en-US"/>
          </a:p>
        </p:txBody>
      </p:sp>
    </p:spTree>
    <p:extLst>
      <p:ext uri="{BB962C8B-B14F-4D97-AF65-F5344CB8AC3E}">
        <p14:creationId xmlns:p14="http://schemas.microsoft.com/office/powerpoint/2010/main" val="2969443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E8068E9-F817-42A2-8A3F-D41890F60F5D}" type="datetimeFigureOut">
              <a:rPr lang="en-US" smtClean="0"/>
              <a:t>5/28/2017</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456414A8-1D98-4397-8574-6B58F0631F1A}" type="slidenum">
              <a:rPr lang="en-US" smtClean="0"/>
              <a:t>‹#›</a:t>
            </a:fld>
            <a:endParaRPr lang="en-US"/>
          </a:p>
        </p:txBody>
      </p:sp>
    </p:spTree>
    <p:extLst>
      <p:ext uri="{BB962C8B-B14F-4D97-AF65-F5344CB8AC3E}">
        <p14:creationId xmlns:p14="http://schemas.microsoft.com/office/powerpoint/2010/main" val="3559044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9E8068E9-F817-42A2-8A3F-D41890F60F5D}" type="datetimeFigureOut">
              <a:rPr lang="en-US" smtClean="0"/>
              <a:t>5/28/2017</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56414A8-1D98-4397-8574-6B58F0631F1A}" type="slidenum">
              <a:rPr lang="en-US" smtClean="0"/>
              <a:t>‹#›</a:t>
            </a:fld>
            <a:endParaRPr lang="en-US"/>
          </a:p>
        </p:txBody>
      </p:sp>
    </p:spTree>
    <p:extLst>
      <p:ext uri="{BB962C8B-B14F-4D97-AF65-F5344CB8AC3E}">
        <p14:creationId xmlns:p14="http://schemas.microsoft.com/office/powerpoint/2010/main" val="35657270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8068E9-F817-42A2-8A3F-D41890F60F5D}" type="datetimeFigureOut">
              <a:rPr lang="en-US" smtClean="0"/>
              <a:t>5/28/2017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6414A8-1D98-4397-8574-6B58F0631F1A}" type="slidenum">
              <a:rPr lang="en-US" smtClean="0"/>
              <a:t>‹#›</a:t>
            </a:fld>
            <a:endParaRPr lang="en-US"/>
          </a:p>
        </p:txBody>
      </p:sp>
    </p:spTree>
    <p:extLst>
      <p:ext uri="{BB962C8B-B14F-4D97-AF65-F5344CB8AC3E}">
        <p14:creationId xmlns:p14="http://schemas.microsoft.com/office/powerpoint/2010/main" val="37775617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E8068E9-F817-42A2-8A3F-D41890F60F5D}" type="datetimeFigureOut">
              <a:rPr lang="en-US" smtClean="0"/>
              <a:t>5/28/2017</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56414A8-1D98-4397-8574-6B58F0631F1A}"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41983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Copyright</a:t>
            </a:r>
          </a:p>
        </p:txBody>
      </p:sp>
      <p:sp>
        <p:nvSpPr>
          <p:cNvPr id="3" name="Subtitle 2"/>
          <p:cNvSpPr>
            <a:spLocks noGrp="1"/>
          </p:cNvSpPr>
          <p:nvPr>
            <p:ph type="subTitle" idx="1"/>
          </p:nvPr>
        </p:nvSpPr>
        <p:spPr/>
        <p:txBody>
          <a:bodyPr/>
          <a:lstStyle/>
          <a:p>
            <a:r>
              <a:rPr lang="en-US" dirty="0"/>
              <a:t>Problems with Early Copyright Systems</a:t>
            </a:r>
          </a:p>
        </p:txBody>
      </p:sp>
    </p:spTree>
    <p:extLst>
      <p:ext uri="{BB962C8B-B14F-4D97-AF65-F5344CB8AC3E}">
        <p14:creationId xmlns:p14="http://schemas.microsoft.com/office/powerpoint/2010/main" val="25347580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Origins of Copyright</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dirty="0"/>
              <a:t>Prior to the 15</a:t>
            </a:r>
            <a:r>
              <a:rPr lang="en-US" baseline="30000" dirty="0"/>
              <a:t>th</a:t>
            </a:r>
            <a:r>
              <a:rPr lang="en-US" dirty="0"/>
              <a:t> Century, printed books were considered part of the public domain.  Anyone could copy them.</a:t>
            </a:r>
          </a:p>
          <a:p>
            <a:pPr>
              <a:buFont typeface="Wingdings" panose="05000000000000000000" pitchFamily="2" charset="2"/>
              <a:buChar char="Ø"/>
            </a:pPr>
            <a:r>
              <a:rPr lang="en-US" dirty="0"/>
              <a:t>The granting of book privileges began in the Republic of Venice where a Milanese author named </a:t>
            </a:r>
            <a:r>
              <a:rPr lang="en-US" dirty="0" err="1"/>
              <a:t>Donatus</a:t>
            </a:r>
            <a:r>
              <a:rPr lang="en-US" dirty="0"/>
              <a:t> </a:t>
            </a:r>
            <a:r>
              <a:rPr lang="en-US" dirty="0" err="1"/>
              <a:t>Bossius</a:t>
            </a:r>
            <a:r>
              <a:rPr lang="en-US" dirty="0"/>
              <a:t>, received  an exclusive ten year privilege for his book. Now privileges are called “copyrights”. </a:t>
            </a:r>
          </a:p>
          <a:p>
            <a:pPr>
              <a:buFont typeface="Wingdings" panose="05000000000000000000" pitchFamily="2" charset="2"/>
              <a:buChar char="Ø"/>
            </a:pPr>
            <a:r>
              <a:rPr lang="en-US" dirty="0"/>
              <a:t>Similarly, the French copyright system emerged in 1498 where the monarch granted exclusive rights to such items as books, translations, type designs, artwork.  Often, conditions such as price controls were attached to these rights.</a:t>
            </a:r>
          </a:p>
          <a:p>
            <a:pPr>
              <a:buFont typeface="Wingdings" panose="05000000000000000000" pitchFamily="2" charset="2"/>
              <a:buChar char="Ø"/>
            </a:pPr>
            <a:r>
              <a:rPr lang="en-US" dirty="0"/>
              <a:t>In the early copyright systems of Europe, one did not need to be an author to receive these rights.  Instead it was more likely that publishers and printers utilized these systems to maintain monopolies in the sale of books and artwork.</a:t>
            </a:r>
          </a:p>
        </p:txBody>
      </p:sp>
    </p:spTree>
    <p:extLst>
      <p:ext uri="{BB962C8B-B14F-4D97-AF65-F5344CB8AC3E}">
        <p14:creationId xmlns:p14="http://schemas.microsoft.com/office/powerpoint/2010/main" val="18638812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Problems with Early Copyright Systems</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dirty="0"/>
              <a:t>Early systems became a vehicle for censorship and surveillance of the public’s reading choices. </a:t>
            </a:r>
          </a:p>
          <a:p>
            <a:pPr>
              <a:buFont typeface="Wingdings" panose="05000000000000000000" pitchFamily="2" charset="2"/>
              <a:buChar char="Ø"/>
            </a:pPr>
            <a:r>
              <a:rPr lang="en-US" dirty="0"/>
              <a:t>Under the 1566 Edict of Moulins in France, the book had to first be approved and licensed by the Crown.</a:t>
            </a:r>
          </a:p>
          <a:p>
            <a:pPr>
              <a:buFont typeface="Wingdings" panose="05000000000000000000" pitchFamily="2" charset="2"/>
              <a:buChar char="Ø"/>
            </a:pPr>
            <a:r>
              <a:rPr lang="en-US" dirty="0"/>
              <a:t>Since few authors could afford to print a book, many would sell their rights to commercial publishers. </a:t>
            </a:r>
          </a:p>
        </p:txBody>
      </p:sp>
    </p:spTree>
    <p:extLst>
      <p:ext uri="{BB962C8B-B14F-4D97-AF65-F5344CB8AC3E}">
        <p14:creationId xmlns:p14="http://schemas.microsoft.com/office/powerpoint/2010/main" val="671801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Statute of Anne</a:t>
            </a:r>
          </a:p>
        </p:txBody>
      </p:sp>
      <p:sp>
        <p:nvSpPr>
          <p:cNvPr id="3" name="Content Placeholder 2"/>
          <p:cNvSpPr>
            <a:spLocks noGrp="1"/>
          </p:cNvSpPr>
          <p:nvPr>
            <p:ph idx="1"/>
          </p:nvPr>
        </p:nvSpPr>
        <p:spPr/>
        <p:txBody>
          <a:bodyPr/>
          <a:lstStyle/>
          <a:p>
            <a:pPr>
              <a:buFont typeface="Wingdings" panose="05000000000000000000" pitchFamily="2" charset="2"/>
              <a:buChar char="Ø"/>
            </a:pPr>
            <a:r>
              <a:rPr lang="en-US" dirty="0"/>
              <a:t>In 1709, the Statue of Anne was enacted. It provided that a copyright could be obtained by </a:t>
            </a:r>
            <a:r>
              <a:rPr lang="en-US" i="1" dirty="0"/>
              <a:t>anyone and also fixed the term to 14 years with a right to renew for an additional 14 years</a:t>
            </a:r>
            <a:r>
              <a:rPr lang="en-US" dirty="0"/>
              <a:t>.</a:t>
            </a:r>
          </a:p>
          <a:p>
            <a:pPr>
              <a:buFont typeface="Wingdings" panose="05000000000000000000" pitchFamily="2" charset="2"/>
              <a:buChar char="Ø"/>
            </a:pPr>
            <a:r>
              <a:rPr lang="en-US" dirty="0"/>
              <a:t>This statute helped to wear down the monopolistic power of the Worshipful Company of Stationers which had been granted a royal privilege. The Worshipful Company had controlled the book trade since 1557.</a:t>
            </a:r>
          </a:p>
        </p:txBody>
      </p:sp>
    </p:spTree>
    <p:extLst>
      <p:ext uri="{BB962C8B-B14F-4D97-AF65-F5344CB8AC3E}">
        <p14:creationId xmlns:p14="http://schemas.microsoft.com/office/powerpoint/2010/main" val="3854921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Donaldson v. Beckett</a:t>
            </a:r>
          </a:p>
        </p:txBody>
      </p:sp>
      <p:sp>
        <p:nvSpPr>
          <p:cNvPr id="3" name="Content Placeholder 2"/>
          <p:cNvSpPr>
            <a:spLocks noGrp="1"/>
          </p:cNvSpPr>
          <p:nvPr>
            <p:ph idx="1"/>
          </p:nvPr>
        </p:nvSpPr>
        <p:spPr/>
        <p:txBody>
          <a:bodyPr/>
          <a:lstStyle/>
          <a:p>
            <a:pPr>
              <a:buFont typeface="Wingdings" panose="05000000000000000000" pitchFamily="2" charset="2"/>
              <a:buChar char="Ø"/>
            </a:pPr>
            <a:r>
              <a:rPr lang="en-US" dirty="0"/>
              <a:t>This landmark case was decided in 1774. </a:t>
            </a:r>
          </a:p>
          <a:p>
            <a:pPr>
              <a:buFont typeface="Wingdings" panose="05000000000000000000" pitchFamily="2" charset="2"/>
              <a:buChar char="Ø"/>
            </a:pPr>
            <a:r>
              <a:rPr lang="en-US" dirty="0"/>
              <a:t>The court ruled that authors have a </a:t>
            </a:r>
            <a:r>
              <a:rPr lang="en-US" i="1" dirty="0"/>
              <a:t>fundamental right </a:t>
            </a:r>
            <a:r>
              <a:rPr lang="en-US" dirty="0"/>
              <a:t>to their writings. (Note that under the Statute of Anne, the rights were given to publishers after publication.)</a:t>
            </a:r>
          </a:p>
          <a:p>
            <a:pPr>
              <a:buFont typeface="Wingdings" panose="05000000000000000000" pitchFamily="2" charset="2"/>
              <a:buChar char="Ø"/>
            </a:pPr>
            <a:r>
              <a:rPr lang="en-US" dirty="0"/>
              <a:t>Also confirmed the limited statutory nature of copyright and that the </a:t>
            </a:r>
            <a:r>
              <a:rPr lang="en-US" i="1" dirty="0"/>
              <a:t>authors </a:t>
            </a:r>
            <a:r>
              <a:rPr lang="en-US" dirty="0"/>
              <a:t>were the originators  and proprietors of their works. </a:t>
            </a:r>
            <a:endParaRPr lang="en-US" i="1" dirty="0"/>
          </a:p>
          <a:p>
            <a:pPr marL="0" indent="0">
              <a:buNone/>
            </a:pPr>
            <a:endParaRPr lang="en-US" dirty="0"/>
          </a:p>
        </p:txBody>
      </p:sp>
    </p:spTree>
    <p:extLst>
      <p:ext uri="{BB962C8B-B14F-4D97-AF65-F5344CB8AC3E}">
        <p14:creationId xmlns:p14="http://schemas.microsoft.com/office/powerpoint/2010/main" val="3794952211"/>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67</TotalTime>
  <Words>352</Words>
  <Application>Microsoft Office PowerPoint</Application>
  <PresentationFormat>Widescreen</PresentationFormat>
  <Paragraphs>18</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Calibri</vt:lpstr>
      <vt:lpstr>Calibri Light</vt:lpstr>
      <vt:lpstr>Wingdings</vt:lpstr>
      <vt:lpstr>Retrospect</vt:lpstr>
      <vt:lpstr>Copyright</vt:lpstr>
      <vt:lpstr>Origins of Copyright</vt:lpstr>
      <vt:lpstr>Problems with Early Copyright Systems</vt:lpstr>
      <vt:lpstr>Statute of Anne</vt:lpstr>
      <vt:lpstr>Donaldson v. Beckett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Copyright</dc:title>
  <dc:creator>Dana Nasser</dc:creator>
  <cp:lastModifiedBy>Dana Nasser</cp:lastModifiedBy>
  <cp:revision>8</cp:revision>
  <dcterms:created xsi:type="dcterms:W3CDTF">2017-05-28T16:24:50Z</dcterms:created>
  <dcterms:modified xsi:type="dcterms:W3CDTF">2017-05-28T17:32:33Z</dcterms:modified>
</cp:coreProperties>
</file>